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1" r:id="rId10"/>
    <p:sldId id="267" r:id="rId11"/>
    <p:sldId id="260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87364-9DEC-4668-A21B-4B5264CAF606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EB25B02F-2789-43E6-BCDF-EF51A8AD7D50}">
      <dgm:prSet phldrT="[Texto]"/>
      <dgm:spPr/>
      <dgm:t>
        <a:bodyPr/>
        <a:lstStyle/>
        <a:p>
          <a:endParaRPr lang="es-MX" dirty="0"/>
        </a:p>
      </dgm:t>
    </dgm:pt>
    <dgm:pt modelId="{3F91DF58-6C13-48D9-B4C8-05C03B794711}" type="parTrans" cxnId="{756CD3C2-4010-4327-9265-8CBC98650262}">
      <dgm:prSet/>
      <dgm:spPr/>
      <dgm:t>
        <a:bodyPr/>
        <a:lstStyle/>
        <a:p>
          <a:endParaRPr lang="es-MX"/>
        </a:p>
      </dgm:t>
    </dgm:pt>
    <dgm:pt modelId="{12C2F55C-DB67-49AC-87C1-C2A23EBFBD8E}" type="sibTrans" cxnId="{756CD3C2-4010-4327-9265-8CBC98650262}">
      <dgm:prSet/>
      <dgm:spPr/>
      <dgm:t>
        <a:bodyPr/>
        <a:lstStyle/>
        <a:p>
          <a:endParaRPr lang="es-MX"/>
        </a:p>
      </dgm:t>
    </dgm:pt>
    <dgm:pt modelId="{42C88EDE-36CC-4B78-9D74-49389E93AC1B}">
      <dgm:prSet phldrT="[Texto]"/>
      <dgm:spPr/>
      <dgm:t>
        <a:bodyPr/>
        <a:lstStyle/>
        <a:p>
          <a:endParaRPr lang="es-MX" dirty="0"/>
        </a:p>
      </dgm:t>
    </dgm:pt>
    <dgm:pt modelId="{DF503F56-A886-4AE7-810D-E130414C7AE7}" type="parTrans" cxnId="{ACA624D8-1FA2-4BAC-A425-A9F744F9DB6C}">
      <dgm:prSet/>
      <dgm:spPr/>
      <dgm:t>
        <a:bodyPr/>
        <a:lstStyle/>
        <a:p>
          <a:endParaRPr lang="es-MX"/>
        </a:p>
      </dgm:t>
    </dgm:pt>
    <dgm:pt modelId="{BD0B4F88-D87A-48B5-9F43-B1B2BA20570E}" type="sibTrans" cxnId="{ACA624D8-1FA2-4BAC-A425-A9F744F9DB6C}">
      <dgm:prSet/>
      <dgm:spPr/>
      <dgm:t>
        <a:bodyPr/>
        <a:lstStyle/>
        <a:p>
          <a:endParaRPr lang="es-MX"/>
        </a:p>
      </dgm:t>
    </dgm:pt>
    <dgm:pt modelId="{4FDC009E-964E-4559-B1CA-40B2DE3B8E3F}">
      <dgm:prSet phldrT="[Texto]" custT="1"/>
      <dgm:spPr/>
      <dgm:t>
        <a:bodyPr/>
        <a:lstStyle/>
        <a:p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938F22-314B-424B-BBB7-190F9DF97114}" type="parTrans" cxnId="{CC5AB5D6-5904-412C-90ED-F98FC6C67D53}">
      <dgm:prSet/>
      <dgm:spPr/>
      <dgm:t>
        <a:bodyPr/>
        <a:lstStyle/>
        <a:p>
          <a:endParaRPr lang="es-MX"/>
        </a:p>
      </dgm:t>
    </dgm:pt>
    <dgm:pt modelId="{E7CFE353-6C8F-438E-8688-5491BE9E7E08}" type="sibTrans" cxnId="{CC5AB5D6-5904-412C-90ED-F98FC6C67D53}">
      <dgm:prSet/>
      <dgm:spPr/>
      <dgm:t>
        <a:bodyPr/>
        <a:lstStyle/>
        <a:p>
          <a:endParaRPr lang="es-MX"/>
        </a:p>
      </dgm:t>
    </dgm:pt>
    <dgm:pt modelId="{C67B1FC8-1B6A-4E41-BEDB-020FA8E58433}" type="pres">
      <dgm:prSet presAssocID="{B7787364-9DEC-4668-A21B-4B5264CAF606}" presName="compositeShape" presStyleCnt="0">
        <dgm:presLayoutVars>
          <dgm:chMax val="7"/>
          <dgm:dir/>
          <dgm:resizeHandles val="exact"/>
        </dgm:presLayoutVars>
      </dgm:prSet>
      <dgm:spPr/>
    </dgm:pt>
    <dgm:pt modelId="{C33653B0-0D04-49D2-BB22-174ED46D0A88}" type="pres">
      <dgm:prSet presAssocID="{4FDC009E-964E-4559-B1CA-40B2DE3B8E3F}" presName="circ1" presStyleLbl="vennNode1" presStyleIdx="0" presStyleCnt="3" custScaleX="95707" custScaleY="82225" custLinFactNeighborX="-3180" custLinFactNeighborY="-3935"/>
      <dgm:spPr/>
      <dgm:t>
        <a:bodyPr/>
        <a:lstStyle/>
        <a:p>
          <a:endParaRPr lang="es-MX"/>
        </a:p>
      </dgm:t>
    </dgm:pt>
    <dgm:pt modelId="{148CF7E5-2B48-4F58-9283-00F9F3E9AF45}" type="pres">
      <dgm:prSet presAssocID="{4FDC009E-964E-4559-B1CA-40B2DE3B8E3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55E254-602A-423D-8B54-73CCBA03E952}" type="pres">
      <dgm:prSet presAssocID="{EB25B02F-2789-43E6-BCDF-EF51A8AD7D50}" presName="circ2" presStyleLbl="vennNode1" presStyleIdx="1" presStyleCnt="3" custScaleX="83743" custScaleY="65982" custLinFactNeighborX="8480" custLinFactNeighborY="2544"/>
      <dgm:spPr/>
      <dgm:t>
        <a:bodyPr/>
        <a:lstStyle/>
        <a:p>
          <a:endParaRPr lang="es-MX"/>
        </a:p>
      </dgm:t>
    </dgm:pt>
    <dgm:pt modelId="{BBC43F50-07EB-4918-A0A7-29C22C5AA102}" type="pres">
      <dgm:prSet presAssocID="{EB25B02F-2789-43E6-BCDF-EF51A8AD7D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DF85F4-A5E6-4B58-AD13-0410F3F613CF}" type="pres">
      <dgm:prSet presAssocID="{42C88EDE-36CC-4B78-9D74-49389E93AC1B}" presName="circ3" presStyleLbl="vennNode1" presStyleIdx="2" presStyleCnt="3" custScaleX="84651" custScaleY="66576" custLinFactNeighborX="-2544" custLinFactNeighborY="2968"/>
      <dgm:spPr/>
      <dgm:t>
        <a:bodyPr/>
        <a:lstStyle/>
        <a:p>
          <a:endParaRPr lang="es-MX"/>
        </a:p>
      </dgm:t>
    </dgm:pt>
    <dgm:pt modelId="{0FBE297C-9AE2-42F5-8AD8-205E51990F37}" type="pres">
      <dgm:prSet presAssocID="{42C88EDE-36CC-4B78-9D74-49389E93AC1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66B3A0F-72CF-4D09-A462-0387BD3F733C}" type="presOf" srcId="{4FDC009E-964E-4559-B1CA-40B2DE3B8E3F}" destId="{C33653B0-0D04-49D2-BB22-174ED46D0A88}" srcOrd="0" destOrd="0" presId="urn:microsoft.com/office/officeart/2005/8/layout/venn1"/>
    <dgm:cxn modelId="{756CD3C2-4010-4327-9265-8CBC98650262}" srcId="{B7787364-9DEC-4668-A21B-4B5264CAF606}" destId="{EB25B02F-2789-43E6-BCDF-EF51A8AD7D50}" srcOrd="1" destOrd="0" parTransId="{3F91DF58-6C13-48D9-B4C8-05C03B794711}" sibTransId="{12C2F55C-DB67-49AC-87C1-C2A23EBFBD8E}"/>
    <dgm:cxn modelId="{A36150C8-0050-4082-A5BC-36C6B240DCE0}" type="presOf" srcId="{EB25B02F-2789-43E6-BCDF-EF51A8AD7D50}" destId="{2B55E254-602A-423D-8B54-73CCBA03E952}" srcOrd="0" destOrd="0" presId="urn:microsoft.com/office/officeart/2005/8/layout/venn1"/>
    <dgm:cxn modelId="{2481484D-0631-4144-BE1D-5EDAA525B1B5}" type="presOf" srcId="{EB25B02F-2789-43E6-BCDF-EF51A8AD7D50}" destId="{BBC43F50-07EB-4918-A0A7-29C22C5AA102}" srcOrd="1" destOrd="0" presId="urn:microsoft.com/office/officeart/2005/8/layout/venn1"/>
    <dgm:cxn modelId="{EE88877E-9A24-48AF-926B-BB90A8F1C21E}" type="presOf" srcId="{B7787364-9DEC-4668-A21B-4B5264CAF606}" destId="{C67B1FC8-1B6A-4E41-BEDB-020FA8E58433}" srcOrd="0" destOrd="0" presId="urn:microsoft.com/office/officeart/2005/8/layout/venn1"/>
    <dgm:cxn modelId="{CC5AB5D6-5904-412C-90ED-F98FC6C67D53}" srcId="{B7787364-9DEC-4668-A21B-4B5264CAF606}" destId="{4FDC009E-964E-4559-B1CA-40B2DE3B8E3F}" srcOrd="0" destOrd="0" parTransId="{F5938F22-314B-424B-BBB7-190F9DF97114}" sibTransId="{E7CFE353-6C8F-438E-8688-5491BE9E7E08}"/>
    <dgm:cxn modelId="{E5F0FCD2-0883-4A7D-A58A-2300F649AA40}" type="presOf" srcId="{42C88EDE-36CC-4B78-9D74-49389E93AC1B}" destId="{0FBE297C-9AE2-42F5-8AD8-205E51990F37}" srcOrd="1" destOrd="0" presId="urn:microsoft.com/office/officeart/2005/8/layout/venn1"/>
    <dgm:cxn modelId="{EFF5265B-5CD3-47FB-A80F-8719ACE62711}" type="presOf" srcId="{42C88EDE-36CC-4B78-9D74-49389E93AC1B}" destId="{CADF85F4-A5E6-4B58-AD13-0410F3F613CF}" srcOrd="0" destOrd="0" presId="urn:microsoft.com/office/officeart/2005/8/layout/venn1"/>
    <dgm:cxn modelId="{5926CAD6-9B6C-45A6-8B15-D1FCB29D2D93}" type="presOf" srcId="{4FDC009E-964E-4559-B1CA-40B2DE3B8E3F}" destId="{148CF7E5-2B48-4F58-9283-00F9F3E9AF45}" srcOrd="1" destOrd="0" presId="urn:microsoft.com/office/officeart/2005/8/layout/venn1"/>
    <dgm:cxn modelId="{ACA624D8-1FA2-4BAC-A425-A9F744F9DB6C}" srcId="{B7787364-9DEC-4668-A21B-4B5264CAF606}" destId="{42C88EDE-36CC-4B78-9D74-49389E93AC1B}" srcOrd="2" destOrd="0" parTransId="{DF503F56-A886-4AE7-810D-E130414C7AE7}" sibTransId="{BD0B4F88-D87A-48B5-9F43-B1B2BA20570E}"/>
    <dgm:cxn modelId="{856107C9-6C82-4C90-8FBD-3EEB3D7B3003}" type="presParOf" srcId="{C67B1FC8-1B6A-4E41-BEDB-020FA8E58433}" destId="{C33653B0-0D04-49D2-BB22-174ED46D0A88}" srcOrd="0" destOrd="0" presId="urn:microsoft.com/office/officeart/2005/8/layout/venn1"/>
    <dgm:cxn modelId="{E9F51972-C957-4932-A9CB-4CF1B5308097}" type="presParOf" srcId="{C67B1FC8-1B6A-4E41-BEDB-020FA8E58433}" destId="{148CF7E5-2B48-4F58-9283-00F9F3E9AF45}" srcOrd="1" destOrd="0" presId="urn:microsoft.com/office/officeart/2005/8/layout/venn1"/>
    <dgm:cxn modelId="{B7E06B9B-2731-4811-B82B-B9F3334FE69B}" type="presParOf" srcId="{C67B1FC8-1B6A-4E41-BEDB-020FA8E58433}" destId="{2B55E254-602A-423D-8B54-73CCBA03E952}" srcOrd="2" destOrd="0" presId="urn:microsoft.com/office/officeart/2005/8/layout/venn1"/>
    <dgm:cxn modelId="{94D29535-0A16-4899-8E39-56AABA2517AA}" type="presParOf" srcId="{C67B1FC8-1B6A-4E41-BEDB-020FA8E58433}" destId="{BBC43F50-07EB-4918-A0A7-29C22C5AA102}" srcOrd="3" destOrd="0" presId="urn:microsoft.com/office/officeart/2005/8/layout/venn1"/>
    <dgm:cxn modelId="{012FA323-55F8-4CEF-85E0-2B0521A6B452}" type="presParOf" srcId="{C67B1FC8-1B6A-4E41-BEDB-020FA8E58433}" destId="{CADF85F4-A5E6-4B58-AD13-0410F3F613CF}" srcOrd="4" destOrd="0" presId="urn:microsoft.com/office/officeart/2005/8/layout/venn1"/>
    <dgm:cxn modelId="{B6B966DD-AA12-4719-BDF8-55E9118618B6}" type="presParOf" srcId="{C67B1FC8-1B6A-4E41-BEDB-020FA8E58433}" destId="{0FBE297C-9AE2-42F5-8AD8-205E51990F3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653B0-0D04-49D2-BB22-174ED46D0A88}">
      <dsp:nvSpPr>
        <dsp:cNvPr id="0" name=""/>
        <dsp:cNvSpPr/>
      </dsp:nvSpPr>
      <dsp:spPr>
        <a:xfrm>
          <a:off x="2407243" y="396758"/>
          <a:ext cx="3468423" cy="29798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9699" y="918230"/>
        <a:ext cx="2543510" cy="1340926"/>
      </dsp:txXfrm>
    </dsp:sp>
    <dsp:sp modelId="{2B55E254-602A-423D-8B54-73CCBA03E952}">
      <dsp:nvSpPr>
        <dsp:cNvPr id="0" name=""/>
        <dsp:cNvSpPr/>
      </dsp:nvSpPr>
      <dsp:spPr>
        <a:xfrm>
          <a:off x="4354250" y="3190882"/>
          <a:ext cx="3034848" cy="2391189"/>
        </a:xfrm>
        <a:prstGeom prst="ellipse">
          <a:avLst/>
        </a:prstGeom>
        <a:solidFill>
          <a:schemeClr val="accent5">
            <a:alpha val="50000"/>
            <a:hueOff val="-6559472"/>
            <a:satOff val="4463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5282408" y="3808606"/>
        <a:ext cx="1820908" cy="1315154"/>
      </dsp:txXfrm>
    </dsp:sp>
    <dsp:sp modelId="{CADF85F4-A5E6-4B58-AD13-0410F3F613CF}">
      <dsp:nvSpPr>
        <dsp:cNvPr id="0" name=""/>
        <dsp:cNvSpPr/>
      </dsp:nvSpPr>
      <dsp:spPr>
        <a:xfrm>
          <a:off x="1322965" y="3195485"/>
          <a:ext cx="3067754" cy="2412715"/>
        </a:xfrm>
        <a:prstGeom prst="ellipse">
          <a:avLst/>
        </a:prstGeom>
        <a:solidFill>
          <a:schemeClr val="accent5">
            <a:alpha val="50000"/>
            <a:hueOff val="-13118945"/>
            <a:satOff val="8927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1611846" y="3818770"/>
        <a:ext cx="1840652" cy="1326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419" dirty="0" smtClean="0"/>
              <a:t>Evidencias de la jornada de acompañamiento fase intensiva</a:t>
            </a: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smtClean="0"/>
              <a:t>Del 25 al 30 de Enero de 2018</a:t>
            </a:r>
            <a:endParaRPr lang="es-419" dirty="0"/>
          </a:p>
        </p:txBody>
      </p:sp>
      <p:pic>
        <p:nvPicPr>
          <p:cNvPr id="2057" name="Imagen 2" descr="11080513_1160981640585026_865251898816526509_o (1)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b="13535"/>
          <a:stretch>
            <a:fillRect/>
          </a:stretch>
        </p:blipFill>
        <p:spPr bwMode="auto">
          <a:xfrm>
            <a:off x="232719" y="188214"/>
            <a:ext cx="942975" cy="76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481" y="290512"/>
            <a:ext cx="2657327" cy="5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 rot="10800000" flipV="1">
            <a:off x="365759" y="273886"/>
            <a:ext cx="11686197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419" altLang="es-419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</a:t>
            </a:r>
            <a:r>
              <a:rPr kumimoji="0" lang="es-419" altLang="es-419" sz="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s-419" altLang="es-419" sz="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419" altLang="es-419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CORPORACIÓN EDUCATIVA ARVICE DE MÉXICO",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419" altLang="es-419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BACHILLERATO GENERAL		</a:t>
            </a:r>
            <a:endParaRPr kumimoji="0" lang="es-419" altLang="es-419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419" altLang="es-419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INCORPORADO A LA SECRETARIA DE EDUCACIÓN DEL GOBIERNO DEL ESTADO DE MÉXICO</a:t>
            </a:r>
            <a:endParaRPr kumimoji="0" lang="es-419" altLang="es-419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419" altLang="es-419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ACUERDO 2052A0000/182/2017, DE FECHA 27 DE JULIO DE 2017</a:t>
            </a:r>
            <a:endParaRPr kumimoji="0" lang="es-419" altLang="es-419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altLang="es-419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CCT. 15PBH0008M	</a:t>
            </a:r>
            <a:endParaRPr kumimoji="0" lang="es-ES" altLang="es-419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altLang="es-419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</a:t>
            </a:r>
            <a:r>
              <a:rPr kumimoji="0" lang="es-ES" altLang="es-419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endParaRPr kumimoji="0" lang="es-ES" altLang="es-419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altLang="es-419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NeueLT Std Extended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es-ES" altLang="es-419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NeueLT Std Extended" charset="0"/>
                <a:ea typeface="Calibri" panose="020F0502020204030204" pitchFamily="34" charset="0"/>
                <a:cs typeface="Arial" panose="020B0604020202020204" pitchFamily="34" charset="0"/>
              </a:rPr>
              <a:t> “2018. Año del Bicentenario del Natalicio de Ignacio Ramírez Calzada, El Nigromante”.</a:t>
            </a:r>
            <a:endParaRPr kumimoji="0" lang="es-ES" altLang="es-419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altLang="es-419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"COLEGIO ARVICE"</a:t>
            </a:r>
            <a:endParaRPr kumimoji="0" lang="es-ES" altLang="es-419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6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t="12381" r="-676" b="2857"/>
          <a:stretch/>
        </p:blipFill>
        <p:spPr>
          <a:xfrm>
            <a:off x="456293" y="666206"/>
            <a:ext cx="3196034" cy="600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4" b="24761"/>
          <a:stretch/>
        </p:blipFill>
        <p:spPr>
          <a:xfrm>
            <a:off x="3823981" y="561702"/>
            <a:ext cx="3864769" cy="340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b="36000"/>
          <a:stretch/>
        </p:blipFill>
        <p:spPr>
          <a:xfrm>
            <a:off x="7860404" y="3069772"/>
            <a:ext cx="3864769" cy="338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596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Agenda del 30 de enero de 2018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sz="3200" dirty="0" smtClean="0"/>
              <a:t>Retroalimentación del programa Construye- T</a:t>
            </a:r>
          </a:p>
          <a:p>
            <a:r>
              <a:rPr lang="es-419" sz="3200" dirty="0" smtClean="0"/>
              <a:t>Acuerdo de proyecto transversal: Blog Arvice</a:t>
            </a:r>
          </a:p>
          <a:p>
            <a:r>
              <a:rPr lang="es-419" sz="3200" dirty="0" smtClean="0"/>
              <a:t>Entrega de Encuadre de clase y secuencia didáctica de la primera unidad 09 de Febrero de 2018</a:t>
            </a:r>
          </a:p>
          <a:p>
            <a:r>
              <a:rPr lang="es-419" sz="3200" dirty="0" smtClean="0"/>
              <a:t>Entrega de Secuencia didáctica por unidad 26 de febrero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64352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0" y="1345467"/>
            <a:ext cx="6769331" cy="38176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5"/>
          <a:stretch/>
        </p:blipFill>
        <p:spPr>
          <a:xfrm>
            <a:off x="8253092" y="1515292"/>
            <a:ext cx="2988755" cy="4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8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acuerdos</a:t>
            </a:r>
            <a:endParaRPr lang="es-419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b="32381"/>
          <a:stretch/>
        </p:blipFill>
        <p:spPr>
          <a:xfrm>
            <a:off x="3967672" y="2233747"/>
            <a:ext cx="3864769" cy="42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0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Agenda del 25 y 26 de Enero de 2018</a:t>
            </a:r>
            <a:endParaRPr lang="es-419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/>
          <a:stretch/>
        </p:blipFill>
        <p:spPr>
          <a:xfrm>
            <a:off x="3056709" y="1410790"/>
            <a:ext cx="6548844" cy="531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803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Informe de actividades con evidencias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2400" dirty="0" smtClean="0"/>
              <a:t>Misión, visión y valores de la institución.</a:t>
            </a:r>
          </a:p>
          <a:p>
            <a:r>
              <a:rPr lang="es-419" sz="2400" dirty="0" smtClean="0"/>
              <a:t>Análisis de los indicadores y acuerdos para mejorar porcentajes.</a:t>
            </a:r>
          </a:p>
          <a:p>
            <a:r>
              <a:rPr lang="es-419" sz="2400" dirty="0" smtClean="0"/>
              <a:t>Establecimiento de estrategias preventivas.</a:t>
            </a:r>
          </a:p>
          <a:p>
            <a:r>
              <a:rPr lang="es-419" sz="2400" dirty="0" smtClean="0"/>
              <a:t>Entrega de material con las definiciones de los conceptos de acuerdo al Nuevo Modelo Educativo</a:t>
            </a:r>
          </a:p>
          <a:p>
            <a:r>
              <a:rPr lang="es-419" sz="2400" dirty="0" smtClean="0"/>
              <a:t>Ejercicios</a:t>
            </a: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52319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Filosofía institucional e indicadores</a:t>
            </a:r>
            <a:endParaRPr lang="es-419" dirty="0"/>
          </a:p>
        </p:txBody>
      </p:sp>
      <p:graphicFrame>
        <p:nvGraphicFramePr>
          <p:cNvPr id="4" name="1 Diagrama"/>
          <p:cNvGraphicFramePr/>
          <p:nvPr>
            <p:extLst>
              <p:ext uri="{D42A27DB-BD31-4B8C-83A1-F6EECF244321}">
                <p14:modId xmlns:p14="http://schemas.microsoft.com/office/powerpoint/2010/main" val="3570141841"/>
              </p:ext>
            </p:extLst>
          </p:nvPr>
        </p:nvGraphicFramePr>
        <p:xfrm>
          <a:off x="3695056" y="661851"/>
          <a:ext cx="8496944" cy="604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969835" y="1453511"/>
            <a:ext cx="17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MISIÓN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633441" y="4046987"/>
            <a:ext cx="17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VISIÓN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8606674" y="4114268"/>
            <a:ext cx="17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VALORES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427766" y="1865714"/>
            <a:ext cx="3031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El colegio ARVICE asume el compromiso de otorgar un servicio educativo de calidad en la formación integral de cada estudiante a través de una Cultura de Mejora continua y el Cultivo de Valores humanos, consolidando los pilares de la educación: Aprender a Conocer, Hacer, Ser y Convivir con los demás ejes rectores en el camino de la vida.</a:t>
            </a:r>
            <a:endParaRPr lang="es-MX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292789" y="4340762"/>
            <a:ext cx="2796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Consolidarse como un Centro Educativo reconocido por su alto nivel académico, que trascienda como líder de una educación integral de excelencia en la formación de ciudadanos exitosos y responsables de su vida Personal, Familiar, Profesional y Social.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885294" y="4461320"/>
            <a:ext cx="2393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A</a:t>
            </a:r>
            <a:r>
              <a:rPr lang="es-MX" sz="1200" dirty="0" smtClean="0"/>
              <a:t>ctitud de servicio</a:t>
            </a:r>
          </a:p>
          <a:p>
            <a:r>
              <a:rPr lang="es-MX" sz="1600" b="1" dirty="0" smtClean="0"/>
              <a:t>R</a:t>
            </a:r>
            <a:r>
              <a:rPr lang="es-MX" sz="1200" dirty="0" smtClean="0"/>
              <a:t>esponsabilidad</a:t>
            </a:r>
          </a:p>
          <a:p>
            <a:r>
              <a:rPr lang="es-MX" sz="1600" b="1" dirty="0" smtClean="0"/>
              <a:t>V</a:t>
            </a:r>
            <a:r>
              <a:rPr lang="es-MX" sz="1200" dirty="0" smtClean="0"/>
              <a:t>oluntad</a:t>
            </a:r>
          </a:p>
          <a:p>
            <a:r>
              <a:rPr lang="es-MX" sz="1600" b="1" dirty="0" smtClean="0"/>
              <a:t>I</a:t>
            </a:r>
            <a:r>
              <a:rPr lang="es-MX" sz="1200" dirty="0" smtClean="0"/>
              <a:t>gualdad</a:t>
            </a:r>
          </a:p>
          <a:p>
            <a:r>
              <a:rPr lang="es-MX" sz="1600" b="1" dirty="0" smtClean="0"/>
              <a:t>C</a:t>
            </a:r>
            <a:r>
              <a:rPr lang="es-MX" sz="1200" dirty="0" smtClean="0"/>
              <a:t>omunicación</a:t>
            </a:r>
          </a:p>
          <a:p>
            <a:r>
              <a:rPr lang="es-MX" sz="1600" b="1" dirty="0" smtClean="0"/>
              <a:t>E</a:t>
            </a:r>
            <a:r>
              <a:rPr lang="es-MX" sz="1200" dirty="0" smtClean="0"/>
              <a:t>xcelencia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405542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73" y="1052888"/>
            <a:ext cx="9545756" cy="51650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327" y="1646067"/>
            <a:ext cx="130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CICLO ESCOLAR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78863" y="1784566"/>
            <a:ext cx="1611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APROVECHAMIENTO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91890" y="2020375"/>
            <a:ext cx="130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APROBACIÓN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607169" y="1784565"/>
            <a:ext cx="130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DESERCIÓN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38821" y="4253688"/>
            <a:ext cx="130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9.0%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25297" y="4136798"/>
            <a:ext cx="130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9.4%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41734" y="4127473"/>
            <a:ext cx="130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1.3%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30161" y="3717782"/>
            <a:ext cx="1304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2017-2018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274330" y="1231648"/>
            <a:ext cx="130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EFICIENCIA TERMINAL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06290" y="5040732"/>
            <a:ext cx="175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chemeClr val="bg1"/>
                </a:solidFill>
              </a:rPr>
              <a:t>____10%___</a:t>
            </a:r>
            <a:endParaRPr lang="es-MX" b="1" u="sng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35803" y="5390105"/>
            <a:ext cx="235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chemeClr val="bg1"/>
                </a:solidFill>
              </a:rPr>
              <a:t>_____1.0%_____</a:t>
            </a:r>
            <a:endParaRPr lang="es-MX" b="1" u="sng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93870" y="5848588"/>
            <a:ext cx="175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chemeClr val="bg1"/>
                </a:solidFill>
              </a:rPr>
              <a:t>___9.3%____</a:t>
            </a:r>
            <a:endParaRPr lang="es-MX" b="1" u="sng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848700" y="4671400"/>
            <a:ext cx="175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chemeClr val="bg1"/>
                </a:solidFill>
              </a:rPr>
              <a:t>____10%___</a:t>
            </a:r>
            <a:endParaRPr lang="es-MX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4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evidencias</a:t>
            </a:r>
            <a:endParaRPr lang="es-419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" y="2189384"/>
            <a:ext cx="3281548" cy="185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9" y="4436510"/>
            <a:ext cx="3952108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91" y="1966981"/>
            <a:ext cx="3325599" cy="1875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4235145"/>
            <a:ext cx="4309160" cy="2430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96" y="2185579"/>
            <a:ext cx="2777525" cy="1566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96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3" b="2999"/>
          <a:stretch/>
        </p:blipFill>
        <p:spPr>
          <a:xfrm>
            <a:off x="200298" y="1694105"/>
            <a:ext cx="3051348" cy="47284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b="12762"/>
          <a:stretch/>
        </p:blipFill>
        <p:spPr>
          <a:xfrm>
            <a:off x="3474720" y="230500"/>
            <a:ext cx="3475836" cy="49421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/>
          <a:stretch/>
        </p:blipFill>
        <p:spPr>
          <a:xfrm rot="3518040">
            <a:off x="7167152" y="2026854"/>
            <a:ext cx="4788130" cy="31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8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Agenda del 29 de Enero de 2018</a:t>
            </a:r>
            <a:endParaRPr lang="es-419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19301" r="3581" b="7809"/>
          <a:stretch/>
        </p:blipFill>
        <p:spPr>
          <a:xfrm>
            <a:off x="3892732" y="1698170"/>
            <a:ext cx="3413760" cy="4998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253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Informe de actividades con evidencias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sz="2800" dirty="0" smtClean="0"/>
              <a:t>Presentación de resultados y experiencias.</a:t>
            </a:r>
          </a:p>
          <a:p>
            <a:r>
              <a:rPr lang="es-419" sz="2800" dirty="0" smtClean="0"/>
              <a:t>Propuestas de estrategias didácticas y para promover aprendizajes esperados</a:t>
            </a:r>
          </a:p>
          <a:p>
            <a:r>
              <a:rPr lang="es-419" sz="2800" dirty="0" smtClean="0"/>
              <a:t>Análisis de instrumentos de evaluación.</a:t>
            </a:r>
          </a:p>
          <a:p>
            <a:endParaRPr lang="es-419" dirty="0" smtClean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90230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159</TotalTime>
  <Words>305</Words>
  <Application>Microsoft Office PowerPoint</Application>
  <PresentationFormat>Panorámica</PresentationFormat>
  <Paragraphs>54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HelveticaNeueLT Std Extended</vt:lpstr>
      <vt:lpstr>Times New Roman</vt:lpstr>
      <vt:lpstr>Wingdings</vt:lpstr>
      <vt:lpstr>Con bandas</vt:lpstr>
      <vt:lpstr>Evidencias de la jornada de acompañamiento fase intensiva</vt:lpstr>
      <vt:lpstr>Agenda del 25 y 26 de Enero de 2018</vt:lpstr>
      <vt:lpstr>Informe de actividades con evidencias</vt:lpstr>
      <vt:lpstr>Filosofía institucional e indicadores</vt:lpstr>
      <vt:lpstr>Presentación de PowerPoint</vt:lpstr>
      <vt:lpstr>evidencias</vt:lpstr>
      <vt:lpstr>Presentación de PowerPoint</vt:lpstr>
      <vt:lpstr>Agenda del 29 de Enero de 2018</vt:lpstr>
      <vt:lpstr>Informe de actividades con evidencias</vt:lpstr>
      <vt:lpstr>Presentación de PowerPoint</vt:lpstr>
      <vt:lpstr>Agenda del 30 de enero de 2018</vt:lpstr>
      <vt:lpstr>Presentación de PowerPoint</vt:lpstr>
      <vt:lpstr>acuerdos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Evidencias de la jornada de acompañamiento fase intensiva</dc:title>
  <dc:creator>arvice</dc:creator>
  <cp:lastModifiedBy>psic150215@gmail.com</cp:lastModifiedBy>
  <cp:revision>12</cp:revision>
  <dcterms:created xsi:type="dcterms:W3CDTF">2018-03-01T18:08:21Z</dcterms:created>
  <dcterms:modified xsi:type="dcterms:W3CDTF">2018-03-02T00:44:34Z</dcterms:modified>
</cp:coreProperties>
</file>